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96" r:id="rId5"/>
    <p:sldId id="298" r:id="rId6"/>
    <p:sldId id="297" r:id="rId7"/>
    <p:sldId id="300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92" r:id="rId18"/>
    <p:sldId id="295" r:id="rId19"/>
    <p:sldId id="299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ente\AppData\Local\Microsoft\Windows\Temporary%20Internet%20Files\Content.IE5\OHJE3BQX\Controle%20anual%20Parque%20Esco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ente\AppData\Local\Microsoft\Windows\Temporary%20Internet%20Files\Content.IE5\OHJE3BQX\Controle%20anual%20Parque%20Esco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472804532725992"/>
                  <c:y val="-0.127477865852571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'[Controle anual Parque Escola.xlsx]cidades'!$E$11:$E$14</c:f>
              <c:strCache>
                <c:ptCount val="4"/>
                <c:pt idx="0">
                  <c:v>SC</c:v>
                </c:pt>
                <c:pt idx="1">
                  <c:v>RS</c:v>
                </c:pt>
                <c:pt idx="2">
                  <c:v>PR</c:v>
                </c:pt>
                <c:pt idx="3">
                  <c:v>SP</c:v>
                </c:pt>
              </c:strCache>
            </c:strRef>
          </c:cat>
          <c:val>
            <c:numRef>
              <c:f>'[Controle anual Parque Escola.xlsx]cidades'!$F$11:$F$14</c:f>
              <c:numCache>
                <c:formatCode>General</c:formatCode>
                <c:ptCount val="4"/>
                <c:pt idx="0">
                  <c:v>106432</c:v>
                </c:pt>
                <c:pt idx="1">
                  <c:v>9265</c:v>
                </c:pt>
                <c:pt idx="2">
                  <c:v>7659</c:v>
                </c:pt>
                <c:pt idx="3">
                  <c:v>3582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'[Controle anual Parque Escola.xlsx]cidades'!$A$2:$A$10</c:f>
              <c:strCache>
                <c:ptCount val="9"/>
                <c:pt idx="0">
                  <c:v>Balneário Camboriú</c:v>
                </c:pt>
                <c:pt idx="1">
                  <c:v>Blumenau</c:v>
                </c:pt>
                <c:pt idx="2">
                  <c:v>Brusque</c:v>
                </c:pt>
                <c:pt idx="3">
                  <c:v>Camboriu</c:v>
                </c:pt>
                <c:pt idx="4">
                  <c:v>Florianopolis</c:v>
                </c:pt>
                <c:pt idx="5">
                  <c:v>Itajai</c:v>
                </c:pt>
                <c:pt idx="6">
                  <c:v>Itapema</c:v>
                </c:pt>
                <c:pt idx="7">
                  <c:v>Jaragua do Sul</c:v>
                </c:pt>
                <c:pt idx="8">
                  <c:v>Joinville</c:v>
                </c:pt>
              </c:strCache>
            </c:strRef>
          </c:cat>
          <c:val>
            <c:numRef>
              <c:f>'[Controle anual Parque Escola.xlsx]cidades'!$B$2:$B$10</c:f>
              <c:numCache>
                <c:formatCode>General</c:formatCode>
                <c:ptCount val="9"/>
                <c:pt idx="0">
                  <c:v>11847</c:v>
                </c:pt>
                <c:pt idx="1">
                  <c:v>11011</c:v>
                </c:pt>
                <c:pt idx="2">
                  <c:v>6485</c:v>
                </c:pt>
                <c:pt idx="3">
                  <c:v>6226</c:v>
                </c:pt>
                <c:pt idx="4">
                  <c:v>6922</c:v>
                </c:pt>
                <c:pt idx="5">
                  <c:v>14452</c:v>
                </c:pt>
                <c:pt idx="6">
                  <c:v>5932</c:v>
                </c:pt>
                <c:pt idx="7">
                  <c:v>5740</c:v>
                </c:pt>
                <c:pt idx="8">
                  <c:v>5665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52784"/>
        <c:axId val="262641072"/>
      </c:barChart>
      <c:catAx>
        <c:axId val="18455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41072"/>
        <c:crosses val="autoZero"/>
        <c:auto val="1"/>
        <c:lblAlgn val="ctr"/>
        <c:lblOffset val="100"/>
        <c:noMultiLvlLbl val="0"/>
      </c:catAx>
      <c:valAx>
        <c:axId val="26264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55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05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36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2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2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31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2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11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82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9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29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01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8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6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6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D6A7-6653-4BD5-BB1B-67204C2D377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008EEF-50C7-4929-B8D7-5C97DE5BA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26" y="1104174"/>
            <a:ext cx="4673711" cy="39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Geral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9287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dirty="0" smtClean="0"/>
              <a:t>A </a:t>
            </a:r>
            <a:r>
              <a:rPr lang="pt-BR" dirty="0"/>
              <a:t>programação Projeto Parque Escola divide-se basicamente em </a:t>
            </a:r>
            <a:r>
              <a:rPr lang="pt-BR" dirty="0" smtClean="0"/>
              <a:t>quatro </a:t>
            </a:r>
            <a:r>
              <a:rPr lang="pt-BR" dirty="0"/>
              <a:t>atividades: palestra, trilha </a:t>
            </a:r>
            <a:r>
              <a:rPr lang="pt-BR" dirty="0" smtClean="0"/>
              <a:t>monitorada, atividades lúdicas e lanche;</a:t>
            </a:r>
            <a:endParaRPr lang="pt-BR" sz="16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 smtClean="0"/>
              <a:t>As </a:t>
            </a:r>
            <a:r>
              <a:rPr lang="pt-BR" dirty="0"/>
              <a:t>três atividades á serem desenvolvidas devem estar baseadas nos seguintes temas:</a:t>
            </a:r>
            <a:endParaRPr lang="pt-BR" sz="1600" dirty="0"/>
          </a:p>
          <a:p>
            <a:pPr lvl="0" algn="just">
              <a:lnSpc>
                <a:spcPct val="160000"/>
              </a:lnSpc>
            </a:pPr>
            <a:r>
              <a:rPr lang="pt-BR" dirty="0"/>
              <a:t>Histórico sobre a colonização do Brasil e de Santa Catarina, além de tópicos sobre a exploração da Mata Atlântica;</a:t>
            </a:r>
            <a:endParaRPr lang="pt-BR" sz="1600" dirty="0"/>
          </a:p>
          <a:p>
            <a:pPr lvl="0" algn="just">
              <a:lnSpc>
                <a:spcPct val="160000"/>
              </a:lnSpc>
            </a:pPr>
            <a:r>
              <a:rPr lang="pt-BR" dirty="0"/>
              <a:t>Relação dos índios com a Mata Atlântica;</a:t>
            </a:r>
            <a:endParaRPr lang="pt-BR" sz="1600" dirty="0"/>
          </a:p>
          <a:p>
            <a:pPr lvl="0" algn="just">
              <a:lnSpc>
                <a:spcPct val="160000"/>
              </a:lnSpc>
            </a:pPr>
            <a:r>
              <a:rPr lang="pt-BR" dirty="0"/>
              <a:t>Histórico sobre os estudiosos da Flora no Estado;</a:t>
            </a:r>
            <a:endParaRPr lang="pt-BR" sz="1600" dirty="0"/>
          </a:p>
          <a:p>
            <a:pPr lvl="0" algn="just">
              <a:lnSpc>
                <a:spcPct val="160000"/>
              </a:lnSpc>
            </a:pPr>
            <a:r>
              <a:rPr lang="pt-BR" dirty="0"/>
              <a:t>Caracterização da mata atlântica:</a:t>
            </a:r>
            <a:endParaRPr lang="pt-BR" sz="1600" dirty="0"/>
          </a:p>
          <a:p>
            <a:pPr lvl="0" algn="just">
              <a:lnSpc>
                <a:spcPct val="160000"/>
              </a:lnSpc>
            </a:pPr>
            <a:r>
              <a:rPr lang="pt-BR" dirty="0"/>
              <a:t>Quanto à fisionomia, tipologia, estrutura e composição florística;</a:t>
            </a:r>
            <a:endParaRPr lang="pt-BR" sz="1600" dirty="0"/>
          </a:p>
          <a:p>
            <a:pPr lvl="0" algn="just">
              <a:lnSpc>
                <a:spcPct val="160000"/>
              </a:lnSpc>
            </a:pPr>
            <a:r>
              <a:rPr lang="pt-BR" dirty="0"/>
              <a:t>Aspectos biológicos:</a:t>
            </a:r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1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11673"/>
            <a:ext cx="8596668" cy="45891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b="1" dirty="0" smtClean="0"/>
              <a:t>Local</a:t>
            </a:r>
            <a:r>
              <a:rPr lang="pt-BR" b="1" dirty="0"/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	</a:t>
            </a:r>
            <a:r>
              <a:rPr lang="pt-BR" dirty="0" smtClean="0"/>
              <a:t>Auditório </a:t>
            </a:r>
            <a:r>
              <a:rPr lang="pt-BR" dirty="0"/>
              <a:t>Ângelo </a:t>
            </a:r>
            <a:r>
              <a:rPr lang="pt-BR" dirty="0" err="1"/>
              <a:t>Bogo</a:t>
            </a:r>
            <a:r>
              <a:rPr lang="pt-BR" dirty="0"/>
              <a:t> na Estação Mata Atlântica.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b="1" dirty="0" smtClean="0"/>
              <a:t>Programação</a:t>
            </a:r>
            <a:r>
              <a:rPr lang="pt-BR" b="1" dirty="0"/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 smtClean="0"/>
              <a:t>	Deve </a:t>
            </a:r>
            <a:r>
              <a:rPr lang="pt-BR" dirty="0"/>
              <a:t>ser a primeira das atividades pois tem o objetivo de informar os estudantes sobre os aspectos gerais do Parque, além do conteúdo histórico destacado pela cartilha. Será enriquecida por slides.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76" y="0"/>
            <a:ext cx="5139397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Trilha monitorada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Local: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Parque Ambiental, Anfiteatro.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Programação: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É </a:t>
            </a:r>
            <a:r>
              <a:rPr lang="pt-BR" dirty="0"/>
              <a:t>na caminhada pelo Parque que serão enfatizados os aspectos da fauna e flora da Mata Atlântica, além das relações ecológicas que ali ocorrem. Neste momento os estudantes devem entrar em contato com o ambiente natural seguindo a orientação do monitor.</a:t>
            </a:r>
          </a:p>
          <a:p>
            <a:endParaRPr lang="pt-BR" dirty="0"/>
          </a:p>
        </p:txBody>
      </p:sp>
      <p:pic>
        <p:nvPicPr>
          <p:cNvPr id="5" name="Picture 8" descr="Parque Escola (7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33" y="3708229"/>
            <a:ext cx="22018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arque Escola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21" y="443706"/>
            <a:ext cx="39592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Lúdicas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552074"/>
            <a:ext cx="9200593" cy="493294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100" b="1" dirty="0" smtClean="0"/>
              <a:t>Local</a:t>
            </a:r>
            <a:r>
              <a:rPr lang="pt-BR" sz="2100" b="1" dirty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100" dirty="0" smtClean="0"/>
              <a:t>	Estação Mata Atlântica (trilhas, anfiteatro, auditório)</a:t>
            </a:r>
            <a:endParaRPr lang="pt-BR" sz="21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1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100" b="1" dirty="0" smtClean="0"/>
              <a:t>Material </a:t>
            </a:r>
            <a:r>
              <a:rPr lang="pt-BR" sz="2100" b="1" dirty="0"/>
              <a:t>necessário: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100" dirty="0" smtClean="0"/>
              <a:t>	Cada </a:t>
            </a:r>
            <a:r>
              <a:rPr lang="pt-BR" sz="2100" dirty="0"/>
              <a:t>atividade lúdica vai necessitar de um material </a:t>
            </a:r>
            <a:r>
              <a:rPr lang="pt-BR" sz="2100" dirty="0" smtClean="0"/>
              <a:t>específico</a:t>
            </a:r>
            <a:r>
              <a:rPr lang="pt-BR" sz="21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1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100" b="1" dirty="0" smtClean="0"/>
              <a:t>Programação</a:t>
            </a:r>
            <a:r>
              <a:rPr lang="pt-BR" sz="2100" b="1" dirty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100" dirty="0" smtClean="0"/>
              <a:t>	São </a:t>
            </a:r>
            <a:r>
              <a:rPr lang="pt-BR" sz="2100" dirty="0"/>
              <a:t>“brincadeiras” educativas com conteúdos do ensino formal, que o</a:t>
            </a:r>
            <a:r>
              <a:rPr lang="pt-BR" sz="2100" dirty="0" smtClean="0"/>
              <a:t>bjetivam </a:t>
            </a:r>
            <a:r>
              <a:rPr lang="pt-BR" sz="2100" dirty="0"/>
              <a:t>a fixação dos conteúdos básicos de forma atrativa e descontraída. Devem ocorrer após a caminhada na trilha. Cada atividade necessita de diferentes materiais. As brincadeiras são </a:t>
            </a:r>
            <a:r>
              <a:rPr lang="pt-BR" sz="2100" dirty="0" smtClean="0"/>
              <a:t>específicas </a:t>
            </a:r>
            <a:r>
              <a:rPr lang="pt-BR" sz="2100" dirty="0"/>
              <a:t>para cada idade e deverão ser modificadas para não tornarem-se repetitivas.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4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Lanche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91358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Local: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Praça de Alimentação da Estação Mata Atlântica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Material: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Biscoitos e achocolatado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Programação: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Após o término das atividades lúdicas os participantes recebem gratuitamente biscoitos e achocolatados.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786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 para participação no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99642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/>
              <a:t>	O projeto é desenvolvido para a </a:t>
            </a:r>
            <a:r>
              <a:rPr lang="pt-BR" sz="1600" dirty="0"/>
              <a:t>participação </a:t>
            </a:r>
            <a:r>
              <a:rPr lang="pt-BR" sz="1600" dirty="0" smtClean="0"/>
              <a:t>dos estudantes carentes da rede pública municipal e estadual bem como particular de ensino das cidades do Estado de Santa Catarina.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/>
              <a:t>	As escolas devem agendar a sua participação, e o agendamento </a:t>
            </a:r>
            <a:r>
              <a:rPr lang="pt-BR" sz="1600" dirty="0"/>
              <a:t>deve seguir uma planilha de programação para evitar problemas com o </a:t>
            </a:r>
            <a:r>
              <a:rPr lang="pt-BR" sz="1600" dirty="0" smtClean="0"/>
              <a:t>número </a:t>
            </a:r>
            <a:r>
              <a:rPr lang="pt-BR" sz="1600" dirty="0"/>
              <a:t>de estudantes e diferentes idades.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 smtClean="0"/>
              <a:t>Turmas </a:t>
            </a:r>
            <a:r>
              <a:rPr lang="pt-BR" sz="1600" b="1" u="sng" dirty="0"/>
              <a:t>a serem trabalhadas</a:t>
            </a:r>
            <a:endParaRPr lang="pt-BR" sz="1600" dirty="0"/>
          </a:p>
          <a:p>
            <a:pPr algn="just">
              <a:lnSpc>
                <a:spcPct val="150000"/>
              </a:lnSpc>
            </a:pPr>
            <a:r>
              <a:rPr lang="pt-BR" sz="1600" dirty="0"/>
              <a:t>Ensino F</a:t>
            </a:r>
            <a:r>
              <a:rPr lang="pt-BR" sz="1600" dirty="0" smtClean="0"/>
              <a:t>undamental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/>
              <a:t>Ensino Médio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5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2274"/>
            <a:ext cx="8596668" cy="1320800"/>
          </a:xfrm>
        </p:spPr>
        <p:txBody>
          <a:bodyPr/>
          <a:lstStyle/>
          <a:p>
            <a:r>
              <a:rPr lang="pt-BR" dirty="0" smtClean="0"/>
              <a:t>Tempo Previsto das Atividades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0411"/>
            <a:ext cx="8596668" cy="52027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200" b="1" dirty="0" smtClean="0"/>
              <a:t>Estação </a:t>
            </a:r>
            <a:r>
              <a:rPr lang="pt-BR" sz="2200" b="1" dirty="0"/>
              <a:t>Barra Sul</a:t>
            </a:r>
            <a:endParaRPr lang="pt-BR" sz="22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dirty="0" smtClean="0"/>
              <a:t>	Recepção </a:t>
            </a:r>
            <a:r>
              <a:rPr lang="pt-BR" sz="2200" dirty="0"/>
              <a:t>dos estudantes (chegada e desembarque na Estação Mata Atlântica) – 15 minutos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2200" b="1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b="1" dirty="0" smtClean="0"/>
              <a:t>Estação </a:t>
            </a:r>
            <a:r>
              <a:rPr lang="pt-BR" sz="2200" b="1" dirty="0"/>
              <a:t>Mata Atlântica</a:t>
            </a:r>
            <a:endParaRPr lang="pt-BR" sz="22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dirty="0"/>
              <a:t>Palestra – 20 minutos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dirty="0"/>
              <a:t>Trilha – 60 minutos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dirty="0" smtClean="0"/>
              <a:t>Atividades </a:t>
            </a:r>
            <a:r>
              <a:rPr lang="pt-BR" sz="2200" dirty="0"/>
              <a:t>lúdicas – 40 </a:t>
            </a:r>
            <a:r>
              <a:rPr lang="pt-BR" sz="2200" dirty="0" smtClean="0"/>
              <a:t>minutos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dirty="0"/>
              <a:t>Lanche – 15 minutos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dirty="0" smtClean="0"/>
              <a:t>Despedida </a:t>
            </a:r>
            <a:r>
              <a:rPr lang="pt-BR" sz="2200" dirty="0"/>
              <a:t>(deixando o grupo livre para novo passeio na estação mata atlântica e/ou retorno, indo ate Estação Laranjeiras, sem desembarque) – 20 minutos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2200" b="1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200" b="1" dirty="0" smtClean="0"/>
              <a:t>Total </a:t>
            </a:r>
            <a:r>
              <a:rPr lang="pt-BR" sz="2200" b="1" dirty="0"/>
              <a:t>de tempo estimado: </a:t>
            </a:r>
            <a:r>
              <a:rPr lang="pt-BR" sz="2200" b="1" dirty="0" smtClean="0"/>
              <a:t>2h:30min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9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Descrição: C:\Users\Promotor\Pictures\fold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02" y="3671449"/>
            <a:ext cx="2527883" cy="267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 descr="Descrição: C:\Users\Promotor\Pictures\fo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66" y="3671449"/>
            <a:ext cx="2549126" cy="269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4" descr="Descrição: C:\Users\Promotor\Pictures\capa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9825">
            <a:off x="2936308" y="1645482"/>
            <a:ext cx="2200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3" descr="Descrição: C:\Users\Promotor\Pictures\ca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557">
            <a:off x="815969" y="2659841"/>
            <a:ext cx="2352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81608" y="457200"/>
            <a:ext cx="7383824" cy="8120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err="1" smtClean="0"/>
              <a:t>Folheteria</a:t>
            </a:r>
            <a:r>
              <a:rPr lang="pt-BR" dirty="0" smtClean="0"/>
              <a:t> do Projeto Parque Escola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5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81608" y="457200"/>
            <a:ext cx="7383824" cy="8120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err="1" smtClean="0"/>
              <a:t>Folheteria</a:t>
            </a:r>
            <a:r>
              <a:rPr lang="pt-BR" dirty="0" smtClean="0"/>
              <a:t> do Projeto Parque Escola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6542" y="1292070"/>
            <a:ext cx="3459821" cy="493480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9329">
            <a:off x="574852" y="2265715"/>
            <a:ext cx="3618937" cy="26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8389" y="738554"/>
            <a:ext cx="7383824" cy="812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Prêmios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5168" y="544868"/>
            <a:ext cx="4291973" cy="606903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8198" y="1550596"/>
            <a:ext cx="5428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Bef>
                <a:spcPts val="800"/>
              </a:spcBef>
              <a:spcAft>
                <a:spcPts val="10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já é um projeto ambiental consolidado em Santa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Catarina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reconhecido através dos prêmios Fritz Muller (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FATMA 2002)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Amigo de Santa Catarina (Governo do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2003),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 de Responsabilidade Social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2011/2012/2013/2014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(Assembleia Legislativa).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32" y="3748507"/>
            <a:ext cx="2142622" cy="28568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" y="3797365"/>
            <a:ext cx="2120566" cy="28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Promotor\Pictures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20" y="1723624"/>
            <a:ext cx="4998085" cy="4613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76545" y="609600"/>
            <a:ext cx="8596668" cy="737937"/>
          </a:xfrm>
        </p:spPr>
        <p:txBody>
          <a:bodyPr/>
          <a:lstStyle/>
          <a:p>
            <a:pPr algn="ctr"/>
            <a:r>
              <a:rPr lang="pt-BR" b="1" dirty="0" smtClean="0"/>
              <a:t>PROJETO DE EDUCAÇÃO AMBIENTAL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366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63547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  <a:defRPr/>
            </a:pPr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 Projeto </a:t>
            </a:r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Parque Escola – A diversão que educa</a:t>
            </a:r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objetiva divulgar a importância da preservação de um dos mais ameaçados biomas brasileiros, a Mata Atlântica. Já atendeu cerca de 126.938 estudantes e 12.693 professores em 13 anos de atuação e tem como público-alvo os estudantes de ensino fundamental e médio de escolas públicas e privadas de Santa Catarina.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2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271" y="308811"/>
            <a:ext cx="8596668" cy="1320800"/>
          </a:xfrm>
        </p:spPr>
        <p:txBody>
          <a:bodyPr/>
          <a:lstStyle/>
          <a:p>
            <a:r>
              <a:rPr lang="pt-BR" dirty="0" smtClean="0"/>
              <a:t>Número de Estudantes e Professores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01399"/>
              </p:ext>
            </p:extLst>
          </p:nvPr>
        </p:nvGraphicFramePr>
        <p:xfrm>
          <a:off x="2619182" y="1184827"/>
          <a:ext cx="4367463" cy="5305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557"/>
                <a:gridCol w="1431557"/>
                <a:gridCol w="1504349"/>
              </a:tblGrid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Ano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Alunos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Professores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5966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603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11341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972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13551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1511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7311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829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9737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1124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8549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1033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10826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1003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9610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895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9494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849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10024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822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8314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733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7424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897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8910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912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3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</a:rPr>
                        <a:t>5881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510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6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682" y="332874"/>
            <a:ext cx="8596668" cy="1320800"/>
          </a:xfrm>
        </p:spPr>
        <p:txBody>
          <a:bodyPr/>
          <a:lstStyle/>
          <a:p>
            <a:r>
              <a:rPr lang="pt-BR" dirty="0" smtClean="0"/>
              <a:t>Estados que participaram do projeto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22371"/>
              </p:ext>
            </p:extLst>
          </p:nvPr>
        </p:nvGraphicFramePr>
        <p:xfrm>
          <a:off x="1155032" y="1167618"/>
          <a:ext cx="7652084" cy="532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9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682" y="332874"/>
            <a:ext cx="8596668" cy="1320800"/>
          </a:xfrm>
        </p:spPr>
        <p:txBody>
          <a:bodyPr/>
          <a:lstStyle/>
          <a:p>
            <a:r>
              <a:rPr lang="pt-BR" dirty="0" smtClean="0"/>
              <a:t>Principais cidades de Santa Catarina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95345"/>
              </p:ext>
            </p:extLst>
          </p:nvPr>
        </p:nvGraphicFramePr>
        <p:xfrm>
          <a:off x="653271" y="1203159"/>
          <a:ext cx="8815582" cy="499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0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682" y="332874"/>
            <a:ext cx="8226034" cy="5459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Dia da Alegria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é voltada a instituições beneficentes de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Catarina que atendem a jovens carentes, convidadas a curtir um dia de diversão no Parque. 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ação acontece em parceria com Sistema Integrado de Parques e Atrações Turísticas (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Sindepat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realizadas: passeio nos bondinhos,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apresentações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artísticas e brincadeiras com palhaços, brincadeiras com cama elástica e uma série de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brinquedos supervisionados por 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recreadores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contratados; distribuição de pipoca, lanches e bebidas, que foram subsidiadas por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 externos.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atendidas nos anos de: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2500 crianças</a:t>
            </a:r>
            <a:b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1683 crianças</a:t>
            </a:r>
            <a:b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2155 crianças</a:t>
            </a:r>
            <a:b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</a:rPr>
              <a:t/>
            </a:r>
            <a:br>
              <a:rPr lang="pt-BR" sz="1600" dirty="0">
                <a:solidFill>
                  <a:schemeClr val="tx1"/>
                </a:solidFill>
              </a:rPr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2" y="4377583"/>
            <a:ext cx="3015916" cy="22619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0" y="332874"/>
            <a:ext cx="2607845" cy="34771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18" y="4377583"/>
            <a:ext cx="3246861" cy="19109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36" y="4105826"/>
            <a:ext cx="3375660" cy="2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da participação dos estudantes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88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1400" dirty="0"/>
              <a:t>A participação dos estudantes favorece a interdisciplinaridade, pois trata de temas relevantes para diversas disciplinas (Geografia, Biologia, História).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	O aluno será o construtor do próprio conhecimento, pois será incentivado a ser sujeito ativo no processo de ensino </a:t>
            </a:r>
            <a:r>
              <a:rPr lang="pt-BR" sz="1400" dirty="0" smtClean="0"/>
              <a:t>e aprendizagem</a:t>
            </a:r>
            <a:r>
              <a:rPr lang="pt-BR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	A diversidade de assuntos existentes no programa não restringe o assunto aos conteúdos “escolares” pois dá a oportunidade para ampliar e aprofundar conhecimentos interessantes, viabilizando a construção do conhecimento.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	Existe no programa uma ênfase na relação do conhecimento do senso comum ( aluno x conhecimento cientifico), pois propõe uma alternativa de trabalho que procura superar as praticas habituais, incentivando a interação dos alunos com elementos da natureza.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	O programa pretende ainda, lidar com diferentes visões sobre uma mesma questão, criando a possibilidade de análise e critica diante das informações recebidas.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5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pt-BR" dirty="0"/>
              <a:t>	O Programa de Educação Ambiental desenvolvido no Parque </a:t>
            </a:r>
            <a:r>
              <a:rPr lang="pt-BR" dirty="0" err="1"/>
              <a:t>Unipraias</a:t>
            </a:r>
            <a:r>
              <a:rPr lang="pt-BR" dirty="0"/>
              <a:t> pretende divulgar as relações que acontecem na natureza, possibilitando ao estudante compreender que sua participação é fundamental na proteção e conservação dos recursos naturais e culturais do país. Pretende buscar também, uma identificação entre os estudantes </a:t>
            </a:r>
            <a:r>
              <a:rPr lang="pt-BR" dirty="0" smtClean="0"/>
              <a:t>e o Parque, </a:t>
            </a:r>
            <a:r>
              <a:rPr lang="pt-BR" dirty="0"/>
              <a:t>resultando assim, na valorização e conservação das áreas naturais de seu entorno.</a:t>
            </a:r>
          </a:p>
          <a:p>
            <a:pPr algn="just">
              <a:lnSpc>
                <a:spcPct val="2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3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3757</TotalTime>
  <Words>308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Facetado</vt:lpstr>
      <vt:lpstr>Apresentação do PowerPoint</vt:lpstr>
      <vt:lpstr>PROJETO DE EDUCAÇÃO AMBIENTAL</vt:lpstr>
      <vt:lpstr>Introdução</vt:lpstr>
      <vt:lpstr>Número de Estudantes e Professores</vt:lpstr>
      <vt:lpstr>Estados que participaram do projeto</vt:lpstr>
      <vt:lpstr>Principais cidades de Santa Catarina</vt:lpstr>
      <vt:lpstr>Dia da Alegria   Esta ação é voltada a instituições beneficentes de Santa Catarina que atendem a jovens carentes, convidadas a curtir um dia de diversão no Parque.  Esta ação acontece em parceria com Sistema Integrado de Parques e Atrações Turísticas (Sindepat). Atividades realizadas: passeio nos bondinhos, apresentações artísticas e brincadeiras com palhaços, brincadeiras com cama elástica e uma série de outros brinquedos supervisionados por recreadores  contratados; distribuição de pipoca, lanches e bebidas, que foram subsidiadas por parceiros externos.  Foram atendidas nos anos de: 2012: 2500 crianças 2013: 1683 crianças 2014: 2155 crianças     </vt:lpstr>
      <vt:lpstr>Importância da participação dos estudantes</vt:lpstr>
      <vt:lpstr>Objetivo Geral</vt:lpstr>
      <vt:lpstr>Conteúdo Geral do Trabalho</vt:lpstr>
      <vt:lpstr>Palestra</vt:lpstr>
      <vt:lpstr>Trilha monitorada</vt:lpstr>
      <vt:lpstr>Atividades Lúdicas</vt:lpstr>
      <vt:lpstr>Lanche</vt:lpstr>
      <vt:lpstr>Normas para participação no Projeto</vt:lpstr>
      <vt:lpstr>Tempo Previsto das Atividades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Usuario</cp:lastModifiedBy>
  <cp:revision>117</cp:revision>
  <cp:lastPrinted>2014-03-11T11:48:18Z</cp:lastPrinted>
  <dcterms:created xsi:type="dcterms:W3CDTF">2014-02-27T09:04:54Z</dcterms:created>
  <dcterms:modified xsi:type="dcterms:W3CDTF">2015-04-24T20:38:18Z</dcterms:modified>
</cp:coreProperties>
</file>